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58" r:id="rId5"/>
    <p:sldId id="259" r:id="rId6"/>
    <p:sldId id="261" r:id="rId7"/>
    <p:sldId id="263" r:id="rId8"/>
    <p:sldId id="264" r:id="rId9"/>
    <p:sldId id="265" r:id="rId10"/>
    <p:sldId id="266" r:id="rId11"/>
    <p:sldId id="262" r:id="rId12"/>
    <p:sldId id="267" r:id="rId13"/>
    <p:sldId id="268" r:id="rId14"/>
    <p:sldId id="269" r:id="rId15"/>
    <p:sldId id="275" r:id="rId16"/>
    <p:sldId id="273" r:id="rId17"/>
    <p:sldId id="270" r:id="rId18"/>
    <p:sldId id="274" r:id="rId19"/>
    <p:sldId id="272" r:id="rId20"/>
    <p:sldId id="277" r:id="rId21"/>
    <p:sldId id="276" r:id="rId22"/>
    <p:sldId id="271"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86" d="100"/>
          <a:sy n="86" d="100"/>
        </p:scale>
        <p:origin x="51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4:35.04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68D141D-D993-4F70-8230-03632B30A65A}" emma:medium="tactile" emma:mode="ink">
          <msink:context xmlns:msink="http://schemas.microsoft.com/ink/2010/main" type="inkDrawing" rotatedBoundingBox="19914,6388 20823,5241 21863,6066 20954,7213" hotPoints="21593,6209 20925,6877 20257,6209 20925,5541" semanticType="enclosure" shapeName="Circle"/>
        </emma:interpretation>
      </emma:emma>
    </inkml:annotationXML>
    <inkml:trace contextRef="#ctx0" brushRef="#br0">104 255 0,'0'23'297,"0"0"-281,0 0 62,0 0-63,-23 0-15,0 23 47,23-23-31,0 0 0,-23 1-1,23-1 1,-24 0-16,24 0 31,0 0-15,0 0-16,0 0 31,0 0-15,0 0-1,0 0 1,0 0 15,0 1-31,0-1 16,0 0-16,0 0 15,0 0 1,0 0-16,0 0 31,0 0-31,0 0 16,0 0-1,0 0 1,0 24 0,0-24-1,24 0-15,-24 0 47,23 0-31,-23 0-1,23-23 1,0 23 15,-23 0 1,23 0-17,0-23 32,0 23-31,0-23 31,-23 24-47,23-24 15,0 0 1,0 0 46,1 23-46,-1-23 15,0 0-15,0 0-1,0 0 1,0 0 0,0 0-1,0 0 1,23 0 15,-23 0-15,24 0-1,-24 0 1,0 0 15,0 0-31,0 0 16,0 0 0,0 0-16,0 0 15,0 0 16,24 0-15,-24 0 15,0-23-15,0 23-16,0 0 16,23-24 15,-46 1 0,23 23-31,0-23 16,0 23-1,0-23 1,1 0 0,-1 0-1,0 0 16,0 23-31,0-23 16,-23 0-16,23 23 31,-23-23-31,23 0 16,0 23 15,-23-47-15,0 24-1,23 0 17,-23 0-17,0 0 1,0 0 15,0 0-15,0 0-1,0 0 17,0-24-32,0 24 31,0 0-15,0 0 15,0 0-31,0 0 31,0-23-15,0 23-1,-23-23 17,23 22-1,-23 24-31,23-23 15,0 0 1,0 0-16,0 0 16,0 0-1,-23-23-15,0 23 16,23 0 31,-23 0-32,0-1-15,23 1 16,-23-23 15,0 46-15,23-23-16,0 0 47,-24 0-32,24 0 64,-23 23-64,0-23 48,0 23-32,0 0-15,0 0 15,-23 0 16,46-23-32,-23 23 17,-23 0-1,22 0 16,-22 0-16,23 0 0,0 0 0,0 0-15,0 0 0,0 0-1,0 0-15,0 23 16,-24-23 0,47 23-16,-23-23 15,0 0 32,0 0-47,0 23 16,0-23-1,23 23-15,-23-23 16,-23 23 0,23 0 15,0-23-31,23 23 15,-24-23 1,1 23 0,0 0-1,-23-23 1,23 24 15,0-1 16,0-23 0</inkml:trace>
  </inkml:traceGroup>
</inkml:ink>
</file>

<file path=ppt/ink/ink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4:37.71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30FFF5E-9ACD-47F6-BA53-3302831EFB86}" emma:medium="tactile" emma:mode="ink">
          <msink:context xmlns:msink="http://schemas.microsoft.com/ink/2010/main" type="inkDrawing" rotatedBoundingBox="21656,6499 23851,6396 23854,6455 21659,6558" shapeName="Other"/>
        </emma:interpretation>
      </emma:emma>
    </inkml:annotationXML>
    <inkml:trace contextRef="#ctx0" brushRef="#br0">0 149 0,'23'-47'250,"0"47"-219,0 0-15,0 0-1,0 0-15,0 0 16,1 0 0,22 0-1,-23 0 1,23-23-1,0 23 1,-23 0-16,0 0 16,0 0-1,1 0-15,-1 0 16,0 0 0,0 0-1,0 0 1,23 0-16,-23 0 15,0 0-15,0 0 16,0 0-16,24 0 16,-24 0-16,0 0 15,0 0-15,0 0 16,0 0-16,23 0 31,0 0-31,-22 0 16,-1 0-16,0 0 15,0 0-15,0 0 16,0 0 0,0 0-16,0 0 15,23 0-15,-23 0 16,1 0-16,-1 0 16,0 0-16,23 0 15,-23 0 1,23 0-1,-23 0 17,23 0-17,-22 0 1,22 0 0,-23-23-1,-23 0 1,23 23 15,0 0-31,0 0 0,0 0 16,0 0-1,0 0-15,24 0 16,-24-23 0,23 23 15,-23 0-31,23 0 15,-23 0 1,0 0 0,0 0-1,0 0 1,1 0 0,-1 0-1,0 0 1,0 0-1,0 0 1,0 0 15,0 0-15,0 0 0,0 0 15,0 0-16,0 0 1,1 0 203</inkml:trace>
  </inkml:traceGroup>
</inkml:ink>
</file>

<file path=ppt/ink/ink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4:41.53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978EE03-C7CF-4310-9F23-BFF75D1F31BD}" emma:medium="tactile" emma:mode="ink">
          <msink:context xmlns:msink="http://schemas.microsoft.com/ink/2010/main" type="inkDrawing" rotatedBoundingBox="21774,8478 23922,8496 23921,8580 21773,8561" shapeName="Other"/>
        </emma:interpretation>
      </emma:emma>
    </inkml:annotationXML>
    <inkml:trace contextRef="#ctx0" brushRef="#br0">0 23 0,'23'0'188,"24"0"-188,-1 0 15,0 0-15,46 0 16,24 23-16,-70-23 31,-23 0-31,46 23 16,1-23-16,-47 0 16,46 0-16,-23 0 15,-23 0-15,0 0 16,24 0-16,-24 0 15,0 0-15,23 0 16,-23 0-16,23 0 0,-23 0 16,0 0-16,0 0 15,1 0 1,22 0 0,-23 0-1,23 0 1,-23 0-16,23 0 15,-23 0 1,24 0 0,-24 0-16,23 0 15,-23 0-15,0 0 16,0 0-16,0 0 31,0 0-31,23 0 16,-22 0-1,-1 0 1,0 0-16,0 0 16,0 0-16,0 0 15,0 0-15,23 0 16,-23 0 0,0 0-16,1 0 15,-1 0 16,23 0-15,-23 0 15,23 0 1,-23 0-17,23 0 32,-23-23-16,24 23 32,-24 0-1,-23-23 204,23 0-250</inkml:trace>
  </inkml:traceGroup>
</inkml:ink>
</file>

<file path=ppt/ink/ink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5:20.21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631E9AF-91F6-43E9-ADA4-BE8E09159217}" emma:medium="tactile" emma:mode="ink">
          <msink:context xmlns:msink="http://schemas.microsoft.com/ink/2010/main" type="writingRegion" rotatedBoundingBox="20087,12519 23437,13052 23042,15534 19692,15002"/>
        </emma:interpretation>
      </emma:emma>
    </inkml:annotationXML>
    <inkml:traceGroup>
      <inkml:annotationXML>
        <emma:emma xmlns:emma="http://www.w3.org/2003/04/emma" version="1.0">
          <emma:interpretation id="{C122A251-E489-4E34-B7A0-D96A15FC6F8D}" emma:medium="tactile" emma:mode="ink">
            <msink:context xmlns:msink="http://schemas.microsoft.com/ink/2010/main" type="paragraph" rotatedBoundingBox="19996,12884 23321,12884 23321,14224 19996,14224" alignmentLevel="1"/>
          </emma:interpretation>
        </emma:emma>
      </inkml:annotationXML>
      <inkml:traceGroup>
        <inkml:annotationXML>
          <emma:emma xmlns:emma="http://www.w3.org/2003/04/emma" version="1.0">
            <emma:interpretation id="{3E5F6A1A-2846-470E-B52C-DD185A278A79}" emma:medium="tactile" emma:mode="ink">
              <msink:context xmlns:msink="http://schemas.microsoft.com/ink/2010/main" type="inkBullet" rotatedBoundingBox="20087,12519 23437,13052 23218,14427 19868,13895"/>
            </emma:interpretation>
            <emma:one-of disjunction-type="recognition" id="oneOf0">
              <emma:interpretation id="interp0" emma:lang="" emma:confidence="0">
                <emma:literal>↳</emma:literal>
              </emma:interpretation>
            </emma:one-of>
          </emma:emma>
        </inkml:annotationXML>
        <inkml:trace contextRef="#ctx0" brushRef="#br0">487 132 0,'23'0'235,"0"0"-173,1 0-46,-1 0-1,0 0 17,-23-23-17,23 23-15,0 0 31,0 0-15,0 0-16,0-46 16,23 46-1,-23 0 32,-23-24-31,24 24 15,-1 0-15,0 0-16,0 0 31,0 0-31,0 0 16,0 0-1,0 0 1,0 0-1,0 0-15,0 0 0,1 0 16,-1 0 0,0 0-1,0 0-15,0 0 16,0 0-16,0 0 16,0 0-16,0 0 31,0 0-31,24 0 0,-24 0 15,0 0 1,0 0-16,0 0 16,23 0-16,-23 0 15,0 0-15,47 0 16,-47 0 0,23 0-16,-23 0 0,0 0 15,23 0-15,-23 0 16,0 0-1,0 0 1,24 0-16,-24 0 16,0 0-1,23 0 1,0 0-16,-23 0 16,23 0-16,-22 0 15,-1 0-15,23 0 16,-23 0-1,23 0-15,-23 0 16,23 24 0,-23-24-16,1 0 0,-1 0 15,23 0 1,-23 0-16,0 0 16,0 0-1,23 0-15,-46 23 16,46-23-16,1 0 0,-1 0 15,-23 0-15,0 23 0,23-23 16,-23 0-16,0 23 16,0-23-16,24 0 15,-24 0 1,0 0-16,0 23 31,0-23-15,-23 23-16,23-23 15,0 23-15,0-23 16,0 23 0,0-23-1,1 23-15,-1 0 32,0-23-32,0 23 15,-23 1 1,23-24-1,0 23 1,-23 23 31,23-46-31,-23 23-1,0 0 16,23-23-15,-23 23-16,0 0 16,23 0-16,-23 0 15,23 24 1,-23-24 31,0 0-47,23 0 15,-23 0 1,0 0-16,0 0 16,0 0-1,0 0-15,0 0 63,0 0-48,0 1-15,0-1 16,0 0 15,0 0-31,0 0 32,0 0-17,-23-23 1,23 23-1,0 23 17,-23-23-17,0 0 48,0 1-16,23-1-32,-23 0 17,0-23 14,0 23-30,-23 0 47,23 0-32,-1-23 16,1 0-16,-23 23-15,23 0-1,0 0 1,0-23-1,-23 46 1,0-46 47,22 0-32,-22 0-16,46 24 1,-23-24-16,-23 0 16,23 0 15,-23 0 0,23 0 0,-24 0-15,24 0 0,-23 46 15,23-46-15,0 0 15,0 0-31,0 0 15,0 0 17,0 0-17,0 0 1,-1 0 0,1 0-1,0 0 1,0 0-1,0 0 1,0 0 15,0 0-15,0 0 0,0 0-1,0 0 16,0 0-31,-1 0 16,1 0 0,0 0-16,0 0 15,0 0 1,0 0-16,0-23 16,0 23-1,0 0 1,0 0-16,-24-23 0,24-1 15,0 24-15,0 0 16,0-23-16,0 23 16,-23 0-1,0-23 1,23 0 0,-1 23 15,1 0-31,0 0 15,-23-23 1,0 23 0,0-23-1,0 0 17,22 23-17,-22-23 1,23 23-1,0 0 1,-23 0 0,23-23 15,-23 23-15,-1-23-1,24 23-15,0-23 16,0 23-16,-23 0 15,23 0 1,-23-24 0,23 24-16,-24-46 15,24 46-15,0 0 16,0 0 0,0-23-1,-23 23 1,23 0-1,0 0-15,23-23 16,-23 0-16,0 23 31,-24 0-15,24-23 31,-23 23-32,23-46 1,0 46-16,0-23 16,0 0-1,-23-1 1,-1-22 0,24 46-1,0-23 1,23 0-1,-46 0 1,23 23 15,0-46 1,0 46-17,0-23 1,0-23 15,23 22 0,0 1-15,0 0-16,-24 23 16,24-23-1,0-23 1,0 23-1,-23 0 1,23 0 0,0 0-1,0 0 1,0-1 0,0 1 15,0 0-31,23 0 15,-23 0 1,24 0 0,-24 0 31,23 23-47,0-23 15,0 0 1,0 0 31,0 23 31,0 0-63,0 0 17,0 0-17,0 0 32,0 0-31,1 0-1,-1 0 48,23 0-47,-23 0 46,0 0-46,0 0-1,0 0 17,0 0-32,0 0 46,0 0-14,1 0-17,-1 0 1,0 0 0,0 0-1,23 0 16,-23 0 1,0 0-17,0-23 1,0 23 31,24 0-47,-1 0 15</inkml:trace>
      </inkml:traceGroup>
    </inkml:traceGroup>
    <inkml:traceGroup>
      <inkml:annotationXML>
        <emma:emma xmlns:emma="http://www.w3.org/2003/04/emma" version="1.0">
          <emma:interpretation id="{C57232AF-1FB1-45FB-A3F1-C466461EFA5E}" emma:medium="tactile" emma:mode="ink">
            <msink:context xmlns:msink="http://schemas.microsoft.com/ink/2010/main" type="paragraph" rotatedBoundingBox="20144,13647 22467,13996 22257,15393 19935,15045" alignmentLevel="1"/>
          </emma:interpretation>
        </emma:emma>
      </inkml:annotationXML>
      <inkml:traceGroup>
        <inkml:annotationXML>
          <emma:emma xmlns:emma="http://www.w3.org/2003/04/emma" version="1.0">
            <emma:interpretation id="{380637F1-EAA8-4152-A6DD-9194A8443945}" emma:medium="tactile" emma:mode="ink">
              <msink:context xmlns:msink="http://schemas.microsoft.com/ink/2010/main" type="line" rotatedBoundingBox="20144,13647 22467,13996 22257,15393 19935,15045"/>
            </emma:interpretation>
          </emma:emma>
        </inkml:annotationXML>
        <inkml:traceGroup>
          <inkml:annotationXML>
            <emma:emma xmlns:emma="http://www.w3.org/2003/04/emma" version="1.0">
              <emma:interpretation id="{635BA395-D561-4791-B0D3-0357C14E7211}" emma:medium="tactile" emma:mode="ink">
                <msink:context xmlns:msink="http://schemas.microsoft.com/ink/2010/main" type="inkWord" rotatedBoundingBox="20144,13647 22467,13996 22257,15393 19935,15045"/>
              </emma:interpretation>
            </emma:emma>
          </inkml:annotationXML>
          <inkml:trace contextRef="#ctx0" brushRef="#br0" timeOffset="-32614.765">1803 1263 0,'0'-23'172,"-23"23"-141,0-23-15,23 0-16,-23 23 15,23-23-15,-23 23 16,-23-23 31,23 0-32,0 23-15,-23-23 16,-1 23 0,24-23-16,-23 23 15,23-24-15,0 24 16,0-23-16,0 23 0,-23-23 16,22 23-1,1 0 1,-23 0-16,23 0 15,0-23-15,23 0 16,-46 23 0,0 0-1,23-23 1,-24 23-16,24 0 16,-23 0-16,23 0 15,0 0-15,0 0 16,0 0-16,0 0 15,-24 0-15,24 0 16,0 0-16,-23 0 0,0 0 16,23 0-1,-23 0 1,23 0 0,-1 0-1,1 0-15,0 0 16,-23 0-1,23 0 1,23 23 0,-46 0-1,23 0 48,0 0-32,0 0-15,23 1-1,0-1 1,0 0 0,-24 0-16,24 0 15,0 0 1,0 0-16,0 0 15,0 0 1,-23 0 15,23 0 1,0 1-17,0-1 1,0 0-1,0 0 1,0 0 15,0 0 16,0 0-16,23 0-31,1 0 32,-1-23-1,-23 23 0,46 0-15,-23-23 15,0 24-15,0-24-1,0 0-15,0 0 16,0 0 0,0 0-1,1 0 1,-1 0-16,0 0 15,0 0 1,-23 23-16,23-23 31,23 0-15,-23 0 0,0 0-1,0 0 1,0 0-16,1 0 15,-1 0 1,0 0-16,0 0 16,0 23-1,0-23 1,0 0-16,0 0 16,-23 23-16,23-23 15,0 0-15,0 0 16,1 0-16,-1 0 15,0 0 1,0 0-16,0 0 16,0 0-1,0 0 1,0 0 15,0 0-15,23 0-1,-22 0 1,-1 0 0,0 0-16,23-23 15,0 0 1,-23 0 0,23-1 15,-23 24-16,1-23-15,-1 23 16,0 0 31,0 0-47,-23-23 16,23 0 15,0 0 63,0 23-63,-23-23 0,23 0 16,0 0 0,-23 0 0,23 0-32,0 0 17,-23-1-17,24 24 1,-48 0 140,24 24-156</inkml:trace>
          <inkml:trace contextRef="#ctx0" brushRef="#br0" timeOffset="-22408.152">2242 1933 0,'0'-23'172,"0"0"-157,0-23 17,-46 22 14,0 24 1,23 0-31,0-23 0,0 23-1,-1-23 1,1 23-1,-23 0 1,23-23-16,0 23 16,0 0-1,0 0-15,0 0 16,0 0-16,0 0 0,23-23 16,-24 23-1,-22 0 1,23-23-16,0 23 15,-23-23 1,0 23 15,23 0-31,0-23 16,-24 23-16,1 0 16,23 0-1,0 0-15,0 0 16,-23 0-16,-24-46 15,47 46-15,-46 0 16,23-23-16,23 23 0,-46 0 16,22 0-16,1 0 15,-23-24-15,46 24 16,0 0-16,0 0 16,-24 0-16,24 0 15,0 0-15,0 0 47,-23 0-31,23 0-1,0 0 1,0 0-16,-23 0 31,22 0-31,1 0 16,-23 0-16,0 0 15,23 0 1,-46 0-16,22 24 16,1-1-1,23-23 1,23 23-16,-23-23 16,0 0-16,0 0 15,23 23 1,-23-23-16,23 23 15,-23-23 1,23 23 15,-23-23-31,0 0 16,23 23-16,0 0 16,-24-23-16,24 23 15,0 0 1,-23-23-1,23 23 17,0 1-17,0-1-15,0 0 63,0 0-32,0 0-31,0 0 31,0 0 1,23 0-32,1 0 31,-1-23-16,0 23 1,0 0 0,0 1-1,0-24 1,0 23-16,0 0 31,0 0-15,0-23 15,0 23-31,1-23 31,-24 23-15,23 0 0,0-23 15,0 0-31,0 0 31,0 23-31,0-23 31,0 23-31,0-23 16,0 0-16,0 0 16,1 0-1,22 0 16,-23 0-15,0 23-16,0-23 16,23 0-1,-23 0 1,0 0-16,0 0 16,1 0-1,22 0-15,-23 0 16,23 0-16,-23 0 15,0 0 1,0 0-16,0 0 16,0 0-16,1 0 15,22 0-15,-23 0 32,0 0-17,0 0 1,0 0-16,0 0 15,23 0 1,1 0 0,-24 0-16,23 0 15,-23 0 1,23 0 0,-23 0-1,23 0-15,-23 0 16,24 0-1,-24 0-15,23 0 16,-23 0 0,23 0-1,-23 0 1,23 0 15,-22 0-15,22 0-1,-23 0 1,0 0-16,0-23 16,23 23-1,-23 0-15,0-23 16,0 23-16,1-23 16,-1 23-16,23-23 15,-23 0 1,0 23 15,0-23-15,0 23 15,-23-23-15,46 0 15,-23 0 0,-23-1 0,24 24-15,-24-23 0,0 0-1,0 0 48,0 0 171,-24 0-171,1 0-17,0 23 33,23-23-48,-23 23 63</inkml:trace>
        </inkml:traceGroup>
      </inkml:traceGroup>
    </inkml:traceGroup>
  </inkml:traceGroup>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15:30:24.389"/>
    </inkml:context>
    <inkml:brush xml:id="br0">
      <inkml:brushProperty name="width" value="0.05" units="cm"/>
      <inkml:brushProperty name="height" value="0.05" units="cm"/>
      <inkml:brushProperty name="color" value="#E71224"/>
      <inkml:brushProperty name="ignorePressure" value="1"/>
    </inkml:brush>
  </inkml:definitions>
  <inkml:trace contextRef="#ctx0" brushRef="#br0">1285 4834,'-15'-1,"1"-2,0 0,0 0,1-1,-1-1,-8-4,8 4,-43-19,1-3,2-1,0-3,2-3,2-1,-1-5,-23-22,3-3,2-4,-27-39,-7-25,71 93,2-1,2-2,2-1,1 0,3-2,2-1,-13-44,2-15,3-1,6-2,3-9,11 55,0 6,-1 1,-11-28,14 54,2 0,0-1,2 1,2-1,0 0,2 1,2-4,0-19,67-571,-37 377,3-22,-34 255,1 1,0-1,1 1,1 0,0 0,1 1,0 0,1 0,1 0,9-16,67-103,5 3,7 4,4 5,6 4,85-69,-164 161,1 2,1 0,1 2,1 2,1 0,0 3,26-9,52-12,87-14,-136 35,390-82,151-1,-260 46,58-8,524-15,-728 61,-36 6,1 6,-1 7,126 23,44 11,48 7,-252-26,120 37,-64-10,136 15,189 6,-354-50,17 4,164 0,450-57,-518 18,0 12,0 11,235 39,211 23,-597-60,97 20,904 166,-828-137,135 51,-67-14,-9-2,-136-29,-4 8,-3 10,62 40,-182-75,-3 4,37 32,-70-42,-1 3,-3 1,-1 2,22 32,-21-19,-1 1,-4 2,-2 2,-1 5,28 68,20 73,-69-166,-1 1,-3 0,-2 1,-1 0,-3 1,-2 0,-2-1,-2 1,-4 20,1-53,0-1,-2 0,0 0,0 0,-1-1,-1 0,-5 9,-14 30,18-37,-1 1,0-1,-1-1,-10 13,4-6,-3 12,16-26,-1 0,1-1,-1 0,-1 1,-2 2,-16 19,1 2,-17 29,27-39,0 0,-2 0,0-1,-2-1,0 0,-1-1,0-1,-8 5,-59 44,52-38,-2-2,-14 8,-72 49,75-49,-2-2,-25 11,-127 71,-120 50,250-133,-1-3,-1-3,-44 7,-31 11,-17 7,-2-7,-1-7,-105 5,-36 2,-79 7,-841 10,520-75,-177 4,550 14,145 0,-213-4,222-10,54 3,-6 5,120 4,0-1,0-1,1 0,-4-2,-44-5,-52 10,-68 10,77-3,-519 14,483-18,-399 35,3 31,326-41,-169 37,117-17,151-32,-1-4,-101-1,-709-14,873 0,2-3,-1-1,-22-8,-61-8,-114-4,159 15,40 5,0 1,-1 3,-7-1,-27-6,-38-3,-36-3,54 4,12 0,41 5,0 1,-5 3,-713 3,743-1</inkml:trace>
</inkml:ink>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162031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08783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55879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645309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708708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2964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BB216DA-8007-4723-AD32-70C425CE9883}" type="datetimeFigureOut">
              <a:rPr lang="en-US" smtClean="0"/>
              <a:t>4/17/2019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217514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BB216DA-8007-4723-AD32-70C425CE9883}" type="datetimeFigureOut">
              <a:rPr lang="en-US" smtClean="0"/>
              <a:t>4/17/2019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42607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B216DA-8007-4723-AD32-70C425CE9883}" type="datetimeFigureOut">
              <a:rPr lang="en-US" smtClean="0"/>
              <a:t>4/17/2019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48614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71767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18521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B216DA-8007-4723-AD32-70C425CE9883}" type="datetimeFigureOut">
              <a:rPr lang="en-US" smtClean="0"/>
              <a:t>4/17/2019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6E0D3-2D6F-4BBE-9B23-A6B760A349D6}" type="slidenum">
              <a:rPr lang="en-US" smtClean="0"/>
              <a:t>‹#›</a:t>
            </a:fld>
            <a:endParaRPr lang="en-US"/>
          </a:p>
        </p:txBody>
      </p:sp>
    </p:spTree>
    <p:extLst>
      <p:ext uri="{BB962C8B-B14F-4D97-AF65-F5344CB8AC3E}">
        <p14:creationId xmlns:p14="http://schemas.microsoft.com/office/powerpoint/2010/main" val="1134203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hyperlink" Target="https://www.instagram.com/babin.official/" TargetMode="External"/><Relationship Id="rId4" Type="http://schemas.openxmlformats.org/officeDocument/2006/relationships/hyperlink" Target="https://www.instagram.com/repbrianbabi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eb.archive.org/web/20171107045700/https:/twitter.com/USEmbassyRiyad"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emf"/><Relationship Id="rId11" Type="http://schemas.openxmlformats.org/officeDocument/2006/relationships/hyperlink" Target="https://www.instagram.com/p/BjPcVlcH9QM/" TargetMode="External"/><Relationship Id="rId5" Type="http://schemas.openxmlformats.org/officeDocument/2006/relationships/customXml" Target="../ink/ink2.xml"/><Relationship Id="rId10" Type="http://schemas.openxmlformats.org/officeDocument/2006/relationships/image" Target="../media/image5.emf"/><Relationship Id="rId4" Type="http://schemas.openxmlformats.org/officeDocument/2006/relationships/image" Target="../media/image2.emf"/><Relationship Id="rId9" Type="http://schemas.openxmlformats.org/officeDocument/2006/relationships/customXml" Target="../ink/ink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200" dirty="0">
                <a:latin typeface="Times New Roman" panose="02020603050405020304" pitchFamily="18" charset="0"/>
                <a:cs typeface="Times New Roman" panose="02020603050405020304" pitchFamily="18" charset="0"/>
              </a:rPr>
              <a:t>Acker, A. </a:t>
            </a:r>
            <a:br>
              <a:rPr lang="en-US"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Data Craft: The Manipulation of Social Media Metadata.</a:t>
            </a:r>
          </a:p>
        </p:txBody>
      </p:sp>
      <p:sp>
        <p:nvSpPr>
          <p:cNvPr id="4" name="Subtitle 2"/>
          <p:cNvSpPr>
            <a:spLocks noGrp="1"/>
          </p:cNvSpPr>
          <p:nvPr>
            <p:ph type="subTitle" idx="1"/>
          </p:nvPr>
        </p:nvSpPr>
        <p:spPr>
          <a:xfrm>
            <a:off x="1612776" y="4735267"/>
            <a:ext cx="9232669" cy="20007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200" dirty="0">
                <a:latin typeface="Times New Roman" panose="02020603050405020304" pitchFamily="18" charset="0"/>
                <a:cs typeface="Times New Roman" panose="02020603050405020304" pitchFamily="18" charset="0"/>
              </a:rPr>
              <a:t>Naga Vamsi Krishna Pabbisetty</a:t>
            </a:r>
          </a:p>
          <a:p>
            <a:r>
              <a:rPr lang="en-US" sz="2200" dirty="0">
                <a:latin typeface="Times New Roman" panose="02020603050405020304" pitchFamily="18" charset="0"/>
                <a:cs typeface="Times New Roman" panose="02020603050405020304" pitchFamily="18" charset="0"/>
              </a:rPr>
              <a:t>Web Archiving Forensics (CS 795/895)</a:t>
            </a:r>
          </a:p>
          <a:p>
            <a:r>
              <a:rPr lang="en-US" sz="2200" dirty="0">
                <a:latin typeface="Times New Roman" panose="02020603050405020304" pitchFamily="18" charset="0"/>
                <a:cs typeface="Times New Roman" panose="02020603050405020304" pitchFamily="18" charset="0"/>
              </a:rPr>
              <a:t>Old Dominion University</a:t>
            </a:r>
          </a:p>
          <a:p>
            <a:r>
              <a:rPr lang="en-US" sz="2200" dirty="0">
                <a:latin typeface="Times New Roman" panose="02020603050405020304" pitchFamily="18" charset="0"/>
                <a:cs typeface="Times New Roman" panose="02020603050405020304" pitchFamily="18" charset="0"/>
              </a:rPr>
              <a:t>2019/04/17</a:t>
            </a: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458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Data Craft</a:t>
            </a:r>
          </a:p>
        </p:txBody>
      </p:sp>
      <p:sp>
        <p:nvSpPr>
          <p:cNvPr id="3" name="Content Placeholder 2"/>
          <p:cNvSpPr>
            <a:spLocks noGrp="1"/>
          </p:cNvSpPr>
          <p:nvPr>
            <p:ph idx="1"/>
          </p:nvPr>
        </p:nvSpPr>
        <p:spPr/>
        <p:txBody>
          <a:bodyPr/>
          <a:lstStyle/>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 skill set at manipulating metadata, a craftwork that plays with the  features and automated operations of platforms</a:t>
            </a:r>
          </a:p>
          <a:p>
            <a:r>
              <a:rPr lang="en-US" dirty="0">
                <a:latin typeface="Times New Roman" panose="02020603050405020304" pitchFamily="18" charset="0"/>
                <a:cs typeface="Times New Roman" panose="02020603050405020304" pitchFamily="18" charset="0"/>
              </a:rPr>
              <a:t>It can also be known as a collection of practices that affect social media by creating/relying on/play with the proliferation of its 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4942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256"/>
            <a:ext cx="10107967" cy="1082576"/>
          </a:xfrm>
        </p:spPr>
        <p:txBody>
          <a:bodyPr/>
          <a:lstStyle/>
          <a:p>
            <a:pPr algn="ctr"/>
            <a:r>
              <a:rPr lang="en-US" dirty="0">
                <a:latin typeface="Times New Roman" panose="02020603050405020304" pitchFamily="18" charset="0"/>
                <a:cs typeface="Times New Roman" panose="02020603050405020304" pitchFamily="18" charset="0"/>
              </a:rPr>
              <a:t>Reading Metadata</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321760" y="1109710"/>
            <a:ext cx="8725794" cy="5610686"/>
          </a:xfrm>
        </p:spPr>
      </p:pic>
    </p:spTree>
    <p:extLst>
      <p:ext uri="{BB962C8B-B14F-4D97-AF65-F5344CB8AC3E}">
        <p14:creationId xmlns:p14="http://schemas.microsoft.com/office/powerpoint/2010/main" val="38414074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Babin on Instagram: Mimicking Legitimacy</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690688"/>
            <a:ext cx="5263342" cy="342668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1690688"/>
            <a:ext cx="5195124" cy="3426683"/>
          </a:xfrm>
          <a:prstGeom prst="rect">
            <a:avLst/>
          </a:prstGeom>
        </p:spPr>
      </p:pic>
      <p:sp>
        <p:nvSpPr>
          <p:cNvPr id="6" name="TextBox 5"/>
          <p:cNvSpPr txBox="1"/>
          <p:nvPr/>
        </p:nvSpPr>
        <p:spPr>
          <a:xfrm>
            <a:off x="6267796" y="5436524"/>
            <a:ext cx="2507418" cy="400110"/>
          </a:xfrm>
          <a:prstGeom prst="rect">
            <a:avLst/>
          </a:prstGeom>
          <a:noFill/>
        </p:spPr>
        <p:txBody>
          <a:bodyPr wrap="none" rtlCol="0">
            <a:spAutoFit/>
          </a:bodyPr>
          <a:lstStyle/>
          <a:p>
            <a:r>
              <a:rPr lang="en-US" sz="1000" dirty="0">
                <a:hlinkClick r:id="rId4"/>
              </a:rPr>
              <a:t>https://www.instagram.com/repbrianbabin/</a:t>
            </a:r>
            <a:endParaRPr lang="en-US" sz="1000" dirty="0"/>
          </a:p>
          <a:p>
            <a:endParaRPr lang="en-US" sz="1000" dirty="0"/>
          </a:p>
        </p:txBody>
      </p:sp>
      <p:sp>
        <p:nvSpPr>
          <p:cNvPr id="7" name="TextBox 6"/>
          <p:cNvSpPr txBox="1"/>
          <p:nvPr/>
        </p:nvSpPr>
        <p:spPr>
          <a:xfrm>
            <a:off x="1005840" y="5436524"/>
            <a:ext cx="2440092" cy="400110"/>
          </a:xfrm>
          <a:prstGeom prst="rect">
            <a:avLst/>
          </a:prstGeom>
          <a:noFill/>
        </p:spPr>
        <p:txBody>
          <a:bodyPr wrap="none" rtlCol="0">
            <a:spAutoFit/>
          </a:bodyPr>
          <a:lstStyle/>
          <a:p>
            <a:r>
              <a:rPr lang="en-US" sz="1000" dirty="0">
                <a:hlinkClick r:id="rId5"/>
              </a:rPr>
              <a:t>https://www.instagram.com/babin.official/</a:t>
            </a:r>
            <a:endParaRPr lang="en-US" sz="1000" dirty="0"/>
          </a:p>
          <a:p>
            <a:endParaRPr lang="en-US" sz="1000" dirty="0"/>
          </a:p>
        </p:txBody>
      </p:sp>
    </p:spTree>
    <p:extLst>
      <p:ext uri="{BB962C8B-B14F-4D97-AF65-F5344CB8AC3E}">
        <p14:creationId xmlns:p14="http://schemas.microsoft.com/office/powerpoint/2010/main" val="4732178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Reason behind this?</a:t>
            </a:r>
          </a:p>
        </p:txBody>
      </p:sp>
      <p:sp>
        <p:nvSpPr>
          <p:cNvPr id="3" name="Content Placeholder 2"/>
          <p:cNvSpPr>
            <a:spLocks noGrp="1"/>
          </p:cNvSpPr>
          <p:nvPr>
            <p:ph idx="1"/>
          </p:nvPr>
        </p:nvSpPr>
        <p:spPr>
          <a:xfrm>
            <a:off x="838200" y="1834502"/>
            <a:ext cx="10515600" cy="4351338"/>
          </a:xfrm>
        </p:spPr>
        <p:txBody>
          <a:bodyPr/>
          <a:lstStyle/>
          <a:p>
            <a:r>
              <a:rPr lang="en-US" dirty="0">
                <a:latin typeface="Times New Roman" panose="02020603050405020304" pitchFamily="18" charset="0"/>
                <a:cs typeface="Times New Roman" panose="02020603050405020304" pitchFamily="18" charset="0"/>
              </a:rPr>
              <a:t>Disinformation?</a:t>
            </a:r>
          </a:p>
          <a:p>
            <a:r>
              <a:rPr lang="en-US" dirty="0">
                <a:latin typeface="Times New Roman" panose="02020603050405020304" pitchFamily="18" charset="0"/>
                <a:cs typeface="Times New Roman" panose="02020603050405020304" pitchFamily="18" charset="0"/>
              </a:rPr>
              <a:t>Malicious?</a:t>
            </a:r>
          </a:p>
          <a:p>
            <a:r>
              <a:rPr lang="en-US" dirty="0">
                <a:latin typeface="Times New Roman" panose="02020603050405020304" pitchFamily="18" charset="0"/>
                <a:cs typeface="Times New Roman" panose="02020603050405020304" pitchFamily="18" charset="0"/>
              </a:rPr>
              <a:t>A spam?</a:t>
            </a:r>
          </a:p>
          <a:p>
            <a:r>
              <a:rPr lang="en-US" dirty="0">
                <a:latin typeface="Times New Roman" panose="02020603050405020304" pitchFamily="18" charset="0"/>
                <a:cs typeface="Times New Roman" panose="02020603050405020304" pitchFamily="18" charset="0"/>
              </a:rPr>
              <a:t>An early example of election meddling</a:t>
            </a:r>
          </a:p>
          <a:p>
            <a:r>
              <a:rPr lang="en-US" dirty="0">
                <a:latin typeface="Times New Roman" panose="02020603050405020304" pitchFamily="18" charset="0"/>
                <a:cs typeface="Times New Roman" panose="02020603050405020304" pitchFamily="18" charset="0"/>
              </a:rPr>
              <a:t>Or just a way to get more followers and more engagement?</a:t>
            </a:r>
          </a:p>
          <a:p>
            <a:r>
              <a:rPr lang="en-US" dirty="0">
                <a:latin typeface="Times New Roman" panose="02020603050405020304" pitchFamily="18" charset="0"/>
                <a:cs typeface="Times New Roman" panose="02020603050405020304" pitchFamily="18" charset="0"/>
              </a:rPr>
              <a:t>Or something else?</a:t>
            </a:r>
          </a:p>
        </p:txBody>
      </p:sp>
    </p:spTree>
    <p:extLst>
      <p:ext uri="{BB962C8B-B14F-4D97-AF65-F5344CB8AC3E}">
        <p14:creationId xmlns:p14="http://schemas.microsoft.com/office/powerpoint/2010/main" val="859742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Why did automated moderation fail to detect this fake account? </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Both are not verified</a:t>
            </a:r>
          </a:p>
          <a:p>
            <a:r>
              <a:rPr lang="en-US" dirty="0">
                <a:latin typeface="Times New Roman" panose="02020603050405020304" pitchFamily="18" charset="0"/>
                <a:cs typeface="Times New Roman" panose="02020603050405020304" pitchFamily="18" charset="0"/>
              </a:rPr>
              <a:t>Posts, tags, comments, descriptions</a:t>
            </a:r>
          </a:p>
          <a:p>
            <a:r>
              <a:rPr lang="en-US" dirty="0">
                <a:latin typeface="Times New Roman" panose="02020603050405020304" pitchFamily="18" charset="0"/>
                <a:cs typeface="Times New Roman" panose="02020603050405020304" pitchFamily="18" charset="0"/>
              </a:rPr>
              <a:t>Original account was tagged by Representative Phil Roe and a former staffer</a:t>
            </a:r>
          </a:p>
          <a:p>
            <a:r>
              <a:rPr lang="en-US" dirty="0">
                <a:latin typeface="Times New Roman" panose="02020603050405020304" pitchFamily="18" charset="0"/>
                <a:cs typeface="Times New Roman" panose="02020603050405020304" pitchFamily="18" charset="0"/>
              </a:rPr>
              <a:t>More description in each post by the original</a:t>
            </a:r>
          </a:p>
          <a:p>
            <a:r>
              <a:rPr lang="en-US" dirty="0">
                <a:latin typeface="Times New Roman" panose="02020603050405020304" pitchFamily="18" charset="0"/>
                <a:cs typeface="Times New Roman" panose="02020603050405020304" pitchFamily="18" charset="0"/>
              </a:rPr>
              <a:t>All the posts by the fake account are 2 days younger</a:t>
            </a:r>
          </a:p>
          <a:p>
            <a:r>
              <a:rPr lang="en-US" dirty="0">
                <a:latin typeface="Times New Roman" panose="02020603050405020304" pitchFamily="18" charset="0"/>
                <a:cs typeface="Times New Roman" panose="02020603050405020304" pitchFamily="18" charset="0"/>
              </a:rPr>
              <a:t>Low risk of being detected by moderation techniques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602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B1D73-437C-47EE-9E65-8CBA6B1D9142}"/>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Is the account legitimate? </a:t>
            </a:r>
          </a:p>
        </p:txBody>
      </p:sp>
      <p:sp>
        <p:nvSpPr>
          <p:cNvPr id="3" name="Content Placeholder 2">
            <a:extLst>
              <a:ext uri="{FF2B5EF4-FFF2-40B4-BE49-F238E27FC236}">
                <a16:creationId xmlns:a16="http://schemas.microsoft.com/office/drawing/2014/main" id="{2D0EE7CC-A0D3-4A74-992F-D5083A10277C}"/>
              </a:ext>
            </a:extLst>
          </p:cNvPr>
          <p:cNvSpPr>
            <a:spLocks noGrp="1"/>
          </p:cNvSpPr>
          <p:nvPr>
            <p:ph idx="1"/>
          </p:nvPr>
        </p:nvSpPr>
        <p:spPr>
          <a:xfrm>
            <a:off x="838199" y="1825624"/>
            <a:ext cx="10809303" cy="4584053"/>
          </a:xfrm>
        </p:spPr>
        <p:txBody>
          <a:bodyPr/>
          <a:lstStyle/>
          <a:p>
            <a:r>
              <a:rPr lang="en-US" dirty="0">
                <a:latin typeface="Times New Roman" panose="02020603050405020304" pitchFamily="18" charset="0"/>
                <a:cs typeface="Times New Roman" panose="02020603050405020304" pitchFamily="18" charset="0"/>
              </a:rPr>
              <a:t>Search for real name/username/account handle across other platforms and compare profile picture</a:t>
            </a:r>
          </a:p>
          <a:p>
            <a:r>
              <a:rPr lang="en-US" dirty="0">
                <a:latin typeface="Times New Roman" panose="02020603050405020304" pitchFamily="18" charset="0"/>
                <a:cs typeface="Times New Roman" panose="02020603050405020304" pitchFamily="18" charset="0"/>
              </a:rPr>
              <a:t>Identify posts and timestamps of the copies</a:t>
            </a:r>
          </a:p>
          <a:p>
            <a:r>
              <a:rPr lang="en-US" dirty="0">
                <a:latin typeface="Times New Roman" panose="02020603050405020304" pitchFamily="18" charset="0"/>
                <a:cs typeface="Times New Roman" panose="02020603050405020304" pitchFamily="18" charset="0"/>
              </a:rPr>
              <a:t>Profile pics and account banners – reverse google image search</a:t>
            </a:r>
          </a:p>
          <a:p>
            <a:r>
              <a:rPr lang="en-US" dirty="0">
                <a:latin typeface="Times New Roman" panose="02020603050405020304" pitchFamily="18" charset="0"/>
                <a:cs typeface="Times New Roman" panose="02020603050405020304" pitchFamily="18" charset="0"/>
              </a:rPr>
              <a:t>Locate absences that have not been copied or backfilled (e.g., lack of comments, description, etc.)</a:t>
            </a:r>
          </a:p>
          <a:p>
            <a:r>
              <a:rPr lang="en-US" dirty="0">
                <a:latin typeface="Times New Roman" panose="02020603050405020304" pitchFamily="18" charset="0"/>
                <a:cs typeface="Times New Roman" panose="02020603050405020304" pitchFamily="18" charset="0"/>
              </a:rPr>
              <a:t>Check if an account has been tagged by other verifiable platform users</a:t>
            </a:r>
          </a:p>
          <a:p>
            <a:r>
              <a:rPr lang="en-US" dirty="0">
                <a:latin typeface="Times New Roman" panose="02020603050405020304" pitchFamily="18" charset="0"/>
                <a:cs typeface="Times New Roman" panose="02020603050405020304" pitchFamily="18" charset="0"/>
              </a:rPr>
              <a:t>Consider parody or organizational change as explanations before concluding that something is malicious manipulation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882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A95E-E7DD-439E-80DB-B120F3C8420F}"/>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Creating Imposter Accounts: Claiming Deleted Screen Names</a:t>
            </a:r>
            <a:endParaRPr lang="en-US" dirty="0"/>
          </a:p>
        </p:txBody>
      </p:sp>
      <p:sp>
        <p:nvSpPr>
          <p:cNvPr id="3" name="Content Placeholder 2">
            <a:extLst>
              <a:ext uri="{FF2B5EF4-FFF2-40B4-BE49-F238E27FC236}">
                <a16:creationId xmlns:a16="http://schemas.microsoft.com/office/drawing/2014/main" id="{36D27B84-3A1E-42A4-8D40-9CAC63FCA08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Justin Littman, an archivist at George Washington University Libraries</a:t>
            </a:r>
          </a:p>
          <a:p>
            <a:r>
              <a:rPr lang="en-US" dirty="0">
                <a:latin typeface="Times New Roman" panose="02020603050405020304" pitchFamily="18" charset="0"/>
                <a:cs typeface="Times New Roman" panose="02020603050405020304" pitchFamily="18" charset="0"/>
              </a:rPr>
              <a:t>Found that 100 deleted and 29 suspended government accounts listed in Digital Registry as active</a:t>
            </a:r>
          </a:p>
          <a:p>
            <a:r>
              <a:rPr lang="en-US" dirty="0">
                <a:latin typeface="Times New Roman" panose="02020603050405020304" pitchFamily="18" charset="0"/>
                <a:cs typeface="Times New Roman" panose="02020603050405020304" pitchFamily="18" charset="0"/>
              </a:rPr>
              <a:t>Targeted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handle </a:t>
            </a:r>
          </a:p>
          <a:p>
            <a:r>
              <a:rPr lang="en-US" dirty="0">
                <a:latin typeface="Times New Roman" panose="02020603050405020304" pitchFamily="18" charset="0"/>
                <a:cs typeface="Times New Roman" panose="02020603050405020304" pitchFamily="18" charset="0"/>
              </a:rPr>
              <a:t>Created new account and changed its official banner image, profile, name, location, and other metadata to that of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from the Internet Archive</a:t>
            </a:r>
          </a:p>
          <a:p>
            <a:r>
              <a:rPr lang="en-US" dirty="0">
                <a:latin typeface="Times New Roman" panose="02020603050405020304" pitchFamily="18" charset="0"/>
                <a:cs typeface="Times New Roman" panose="02020603050405020304" pitchFamily="18" charset="0"/>
              </a:rPr>
              <a:t>Posted in the name of U.S. Embassy Riyadh and removed the account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9515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Littman’s Experiment</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8329" y="1325563"/>
            <a:ext cx="8631710" cy="5224832"/>
          </a:xfrm>
        </p:spPr>
      </p:pic>
      <p:sp>
        <p:nvSpPr>
          <p:cNvPr id="5" name="TextBox 4"/>
          <p:cNvSpPr txBox="1"/>
          <p:nvPr/>
        </p:nvSpPr>
        <p:spPr>
          <a:xfrm>
            <a:off x="2499012" y="6555545"/>
            <a:ext cx="4613764" cy="400110"/>
          </a:xfrm>
          <a:prstGeom prst="rect">
            <a:avLst/>
          </a:prstGeom>
          <a:noFill/>
        </p:spPr>
        <p:txBody>
          <a:bodyPr wrap="none" rtlCol="0">
            <a:spAutoFit/>
          </a:bodyPr>
          <a:lstStyle/>
          <a:p>
            <a:r>
              <a:rPr lang="en-US" sz="1000" dirty="0">
                <a:hlinkClick r:id="rId3"/>
              </a:rPr>
              <a:t>https://web.archive.org/web/20171107045700/https:/twitter.com/USEmbassyRiyad</a:t>
            </a:r>
            <a:endParaRPr lang="en-US" sz="1000" dirty="0"/>
          </a:p>
          <a:p>
            <a:endParaRPr lang="en-US" sz="1000" dirty="0"/>
          </a:p>
        </p:txBody>
      </p:sp>
    </p:spTree>
    <p:extLst>
      <p:ext uri="{BB962C8B-B14F-4D97-AF65-F5344CB8AC3E}">
        <p14:creationId xmlns:p14="http://schemas.microsoft.com/office/powerpoint/2010/main" val="3972321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597E1-7E61-4453-93A7-0D30DEB247AE}"/>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Real or an imposter?</a:t>
            </a:r>
            <a:endParaRPr lang="en-US" dirty="0"/>
          </a:p>
        </p:txBody>
      </p:sp>
      <p:sp>
        <p:nvSpPr>
          <p:cNvPr id="3" name="Content Placeholder 2">
            <a:extLst>
              <a:ext uri="{FF2B5EF4-FFF2-40B4-BE49-F238E27FC236}">
                <a16:creationId xmlns:a16="http://schemas.microsoft.com/office/drawing/2014/main" id="{FD6494E2-DFBD-4EBE-A4F8-08B846F9F56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Date of account origin</a:t>
            </a:r>
          </a:p>
          <a:p>
            <a:r>
              <a:rPr lang="en-US" dirty="0">
                <a:latin typeface="Times New Roman" panose="02020603050405020304" pitchFamily="18" charset="0"/>
                <a:cs typeface="Times New Roman" panose="02020603050405020304" pitchFamily="18" charset="0"/>
              </a:rPr>
              <a:t>Number of tweets/posts</a:t>
            </a:r>
          </a:p>
          <a:p>
            <a:r>
              <a:rPr lang="en-US" dirty="0">
                <a:latin typeface="Times New Roman" panose="02020603050405020304" pitchFamily="18" charset="0"/>
                <a:cs typeface="Times New Roman" panose="02020603050405020304" pitchFamily="18" charset="0"/>
              </a:rPr>
              <a:t>Media attached</a:t>
            </a:r>
          </a:p>
          <a:p>
            <a:r>
              <a:rPr lang="en-US" dirty="0">
                <a:latin typeface="Times New Roman" panose="02020603050405020304" pitchFamily="18" charset="0"/>
                <a:cs typeface="Times New Roman" panose="02020603050405020304" pitchFamily="18" charset="0"/>
              </a:rPr>
              <a:t>Check for the last activity if the account is dormant</a:t>
            </a:r>
          </a:p>
          <a:p>
            <a:r>
              <a:rPr lang="en-US" dirty="0">
                <a:latin typeface="Times New Roman" panose="02020603050405020304" pitchFamily="18" charset="0"/>
                <a:cs typeface="Times New Roman" panose="02020603050405020304" pitchFamily="18" charset="0"/>
              </a:rPr>
              <a:t>If listed official, check homepage to confirm</a:t>
            </a:r>
          </a:p>
          <a:p>
            <a:r>
              <a:rPr lang="en-US" dirty="0">
                <a:latin typeface="Times New Roman" panose="02020603050405020304" pitchFamily="18" charset="0"/>
                <a:cs typeface="Times New Roman" panose="02020603050405020304" pitchFamily="18" charset="0"/>
              </a:rPr>
              <a:t>Reverse Google image search the profile pics and banners</a:t>
            </a:r>
          </a:p>
          <a:p>
            <a:r>
              <a:rPr lang="en-US" dirty="0">
                <a:latin typeface="Times New Roman" panose="02020603050405020304" pitchFamily="18" charset="0"/>
                <a:cs typeface="Times New Roman" panose="02020603050405020304" pitchFamily="18" charset="0"/>
              </a:rPr>
              <a:t>Check for the authenticity of followers and commenters</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4681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C87CE-3C65-4042-ACA0-9D63EE18BA2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Facebook Internet Research Agency Ads</a:t>
            </a:r>
            <a:endParaRPr lang="en-US" dirty="0"/>
          </a:p>
        </p:txBody>
      </p:sp>
      <p:sp>
        <p:nvSpPr>
          <p:cNvPr id="3" name="Content Placeholder 2">
            <a:extLst>
              <a:ext uri="{FF2B5EF4-FFF2-40B4-BE49-F238E27FC236}">
                <a16:creationId xmlns:a16="http://schemas.microsoft.com/office/drawing/2014/main" id="{2FBCCDEA-0F72-4751-A77C-73B5D319076E}"/>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3,517 Facebook and Instagram ads were purchased and used during 2016 presidential elections</a:t>
            </a:r>
          </a:p>
          <a:p>
            <a:r>
              <a:rPr lang="en-US" dirty="0">
                <a:latin typeface="Times New Roman" panose="02020603050405020304" pitchFamily="18" charset="0"/>
                <a:cs typeface="Times New Roman" panose="02020603050405020304" pitchFamily="18" charset="0"/>
              </a:rPr>
              <a:t>80,000 organic posts</a:t>
            </a:r>
          </a:p>
          <a:p>
            <a:r>
              <a:rPr lang="en-US" dirty="0">
                <a:latin typeface="Times New Roman" panose="02020603050405020304" pitchFamily="18" charset="0"/>
                <a:cs typeface="Times New Roman" panose="02020603050405020304" pitchFamily="18" charset="0"/>
              </a:rPr>
              <a:t>Facebook submitted all the add in a PDF – difficult to extract</a:t>
            </a:r>
          </a:p>
          <a:p>
            <a:r>
              <a:rPr lang="en-US" dirty="0">
                <a:latin typeface="Times New Roman" panose="02020603050405020304" pitchFamily="18" charset="0"/>
                <a:cs typeface="Times New Roman" panose="02020603050405020304" pitchFamily="18" charset="0"/>
              </a:rPr>
              <a:t>Digital archivist Ed Summers – created software to extract images and metadata from the PDF into JASON files</a:t>
            </a:r>
          </a:p>
          <a:p>
            <a:r>
              <a:rPr lang="en-US" dirty="0">
                <a:latin typeface="Times New Roman" panose="02020603050405020304" pitchFamily="18" charset="0"/>
                <a:cs typeface="Times New Roman" panose="02020603050405020304" pitchFamily="18" charset="0"/>
              </a:rPr>
              <a:t>Developer Simon Willison – wrote software to convert JASON files into searchable database</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3116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Manipulation of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Celebrities/Politicians – famous/popular</a:t>
            </a:r>
          </a:p>
          <a:p>
            <a:r>
              <a:rPr lang="en-US" dirty="0">
                <a:latin typeface="Times New Roman" panose="02020603050405020304" pitchFamily="18" charset="0"/>
                <a:cs typeface="Times New Roman" panose="02020603050405020304" pitchFamily="18" charset="0"/>
              </a:rPr>
              <a:t>Generate clicks/fake engagement through astroturfing and botnets</a:t>
            </a:r>
          </a:p>
          <a:p>
            <a:r>
              <a:rPr lang="en-US" dirty="0">
                <a:latin typeface="Times New Roman" panose="02020603050405020304" pitchFamily="18" charset="0"/>
                <a:cs typeface="Times New Roman" panose="02020603050405020304" pitchFamily="18" charset="0"/>
              </a:rPr>
              <a:t>International marketplace for followers/clicks to promote celebrity profiles/fake reviews/followers/views/others</a:t>
            </a:r>
          </a:p>
          <a:p>
            <a:r>
              <a:rPr lang="en-US" dirty="0">
                <a:latin typeface="Times New Roman" panose="02020603050405020304" pitchFamily="18" charset="0"/>
                <a:cs typeface="Times New Roman" panose="02020603050405020304" pitchFamily="18" charset="0"/>
              </a:rPr>
              <a:t>Platforms respond by locking down, deleting accounts with “bot sweeps” and the mass deletion of fake accounts</a:t>
            </a:r>
          </a:p>
          <a:p>
            <a:r>
              <a:rPr lang="en-US" dirty="0">
                <a:latin typeface="Times New Roman" panose="02020603050405020304" pitchFamily="18" charset="0"/>
                <a:cs typeface="Times New Roman" panose="02020603050405020304" pitchFamily="18" charset="0"/>
              </a:rPr>
              <a:t>Moderation of politically motivated manipulation has proven difficult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26948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733DF-C835-41E1-9F67-03606D8F503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Williams&amp;Kalvin account</a:t>
            </a:r>
          </a:p>
        </p:txBody>
      </p:sp>
      <p:sp>
        <p:nvSpPr>
          <p:cNvPr id="3" name="Content Placeholder 2">
            <a:extLst>
              <a:ext uri="{FF2B5EF4-FFF2-40B4-BE49-F238E27FC236}">
                <a16:creationId xmlns:a16="http://schemas.microsoft.com/office/drawing/2014/main" id="{1EB29784-DC3E-4110-A17D-78A26121B6B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Run by Russian manipulators </a:t>
            </a:r>
          </a:p>
          <a:p>
            <a:r>
              <a:rPr lang="en-US" dirty="0">
                <a:latin typeface="Times New Roman" panose="02020603050405020304" pitchFamily="18" charset="0"/>
                <a:cs typeface="Times New Roman" panose="02020603050405020304" pitchFamily="18" charset="0"/>
              </a:rPr>
              <a:t>Posted content that appeared across YouTube, Facebook, and Twitter</a:t>
            </a:r>
          </a:p>
          <a:p>
            <a:r>
              <a:rPr lang="en-US" dirty="0">
                <a:latin typeface="Times New Roman" panose="02020603050405020304" pitchFamily="18" charset="0"/>
                <a:cs typeface="Times New Roman" panose="02020603050405020304" pitchFamily="18" charset="0"/>
              </a:rPr>
              <a:t>Initially posted about police brutality and racism and was consistent with some Black Lives Matter social media content</a:t>
            </a:r>
          </a:p>
          <a:p>
            <a:r>
              <a:rPr lang="en-US" dirty="0">
                <a:latin typeface="Times New Roman" panose="02020603050405020304" pitchFamily="18" charset="0"/>
                <a:cs typeface="Times New Roman" panose="02020603050405020304" pitchFamily="18" charset="0"/>
              </a:rPr>
              <a:t>Once popular, posted anti-Clinton content frequently near 2016 elections</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01094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E80A-C867-4764-AEE6-A3EAC9B9FB3A}"/>
              </a:ext>
            </a:extLst>
          </p:cNvPr>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AD#789</a:t>
            </a:r>
          </a:p>
        </p:txBody>
      </p:sp>
      <p:pic>
        <p:nvPicPr>
          <p:cNvPr id="5" name="Content Placeholder 4" descr="A screenshot of a cell phone&#10;&#10;Description automatically generated">
            <a:extLst>
              <a:ext uri="{FF2B5EF4-FFF2-40B4-BE49-F238E27FC236}">
                <a16:creationId xmlns:a16="http://schemas.microsoft.com/office/drawing/2014/main" id="{2F9688A0-32C1-4390-A221-24074587F2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325563"/>
            <a:ext cx="5033458" cy="4784712"/>
          </a:xfrm>
        </p:spPr>
      </p:pic>
      <p:sp>
        <p:nvSpPr>
          <p:cNvPr id="6" name="TextBox 5">
            <a:extLst>
              <a:ext uri="{FF2B5EF4-FFF2-40B4-BE49-F238E27FC236}">
                <a16:creationId xmlns:a16="http://schemas.microsoft.com/office/drawing/2014/main" id="{4104596B-8FFB-4BAC-9576-2FB415B90AA8}"/>
              </a:ext>
            </a:extLst>
          </p:cNvPr>
          <p:cNvSpPr txBox="1"/>
          <p:nvPr/>
        </p:nvSpPr>
        <p:spPr>
          <a:xfrm>
            <a:off x="6569476" y="1473693"/>
            <a:ext cx="4678532" cy="230832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Where is the Justice? Our brothers are being cruelly killed by the so-called police every day and our judicial system is absolutely blind. We are all Americans, but why does our corrupt Government differ black and white people? We want the same attitude! I don’t want to be scared of living in my country! They will never shut me up!</a:t>
            </a:r>
          </a:p>
        </p:txBody>
      </p:sp>
      <mc:AlternateContent xmlns:mc="http://schemas.openxmlformats.org/markup-compatibility/2006">
        <mc:Choice xmlns:p14="http://schemas.microsoft.com/office/powerpoint/2010/main" Requires="p14">
          <p:contentPart p14:bwMode="auto" r:id="rId3">
            <p14:nvContentPartPr>
              <p14:cNvPr id="7" name="Ink 6">
                <a:extLst>
                  <a:ext uri="{FF2B5EF4-FFF2-40B4-BE49-F238E27FC236}">
                    <a16:creationId xmlns:a16="http://schemas.microsoft.com/office/drawing/2014/main" id="{6F5FFC71-21AD-466B-A633-62B4AF563677}"/>
                  </a:ext>
                </a:extLst>
              </p14:cNvPr>
              <p14:cNvContentPartPr/>
              <p14:nvPr/>
            </p14:nvContentPartPr>
            <p14:xfrm>
              <a:off x="522849" y="1490788"/>
              <a:ext cx="5586120" cy="1812240"/>
            </p14:xfrm>
          </p:contentPart>
        </mc:Choice>
        <mc:Fallback>
          <p:pic>
            <p:nvPicPr>
              <p:cNvPr id="7" name="Ink 6">
                <a:extLst>
                  <a:ext uri="{FF2B5EF4-FFF2-40B4-BE49-F238E27FC236}">
                    <a16:creationId xmlns:a16="http://schemas.microsoft.com/office/drawing/2014/main" id="{6F5FFC71-21AD-466B-A633-62B4AF563677}"/>
                  </a:ext>
                </a:extLst>
              </p:cNvPr>
              <p:cNvPicPr/>
              <p:nvPr/>
            </p:nvPicPr>
            <p:blipFill>
              <a:blip r:embed="rId4"/>
              <a:stretch>
                <a:fillRect/>
              </a:stretch>
            </p:blipFill>
            <p:spPr>
              <a:xfrm>
                <a:off x="514209" y="1482148"/>
                <a:ext cx="5603760" cy="1829880"/>
              </a:xfrm>
              <a:prstGeom prst="rect">
                <a:avLst/>
              </a:prstGeom>
            </p:spPr>
          </p:pic>
        </mc:Fallback>
      </mc:AlternateContent>
      <p:sp>
        <p:nvSpPr>
          <p:cNvPr id="8" name="TextBox 7">
            <a:extLst>
              <a:ext uri="{FF2B5EF4-FFF2-40B4-BE49-F238E27FC236}">
                <a16:creationId xmlns:a16="http://schemas.microsoft.com/office/drawing/2014/main" id="{F9F6BC67-A3AE-43EF-BE68-81223AD7AE89}"/>
              </a:ext>
            </a:extLst>
          </p:cNvPr>
          <p:cNvSpPr txBox="1"/>
          <p:nvPr/>
        </p:nvSpPr>
        <p:spPr>
          <a:xfrm>
            <a:off x="6569476" y="3930147"/>
            <a:ext cx="4474346" cy="1754326"/>
          </a:xfrm>
          <a:prstGeom prst="rect">
            <a:avLst/>
          </a:prstGeom>
          <a:noFill/>
        </p:spPr>
        <p:txBody>
          <a:bodyPr wrap="square" rtlCol="0">
            <a:spAutoFit/>
          </a:bodyPr>
          <a:lstStyle/>
          <a:p>
            <a:r>
              <a:rPr lang="en-US" dirty="0">
                <a:solidFill>
                  <a:srgbClr val="FF0000"/>
                </a:solidFill>
              </a:rPr>
              <a:t>Targeting Interest matches and ethnic interested groups</a:t>
            </a:r>
          </a:p>
          <a:p>
            <a:endParaRPr lang="en-US" dirty="0">
              <a:solidFill>
                <a:srgbClr val="FF0000"/>
              </a:solidFill>
            </a:endParaRPr>
          </a:p>
          <a:p>
            <a:r>
              <a:rPr lang="en-US" dirty="0">
                <a:latin typeface="Times New Roman" panose="02020603050405020304" pitchFamily="18" charset="0"/>
                <a:cs typeface="Times New Roman" panose="02020603050405020304" pitchFamily="18" charset="0"/>
              </a:rPr>
              <a:t>Similar examples may include </a:t>
            </a:r>
            <a:r>
              <a:rPr lang="en-US" b="1" dirty="0">
                <a:solidFill>
                  <a:srgbClr val="FF0000"/>
                </a:solidFill>
                <a:latin typeface="Times New Roman" panose="02020603050405020304" pitchFamily="18" charset="0"/>
                <a:cs typeface="Times New Roman" panose="02020603050405020304" pitchFamily="18" charset="0"/>
              </a:rPr>
              <a:t>BlackNews.com </a:t>
            </a:r>
            <a:r>
              <a:rPr lang="en-US" dirty="0">
                <a:latin typeface="Times New Roman" panose="02020603050405020304" pitchFamily="18" charset="0"/>
                <a:cs typeface="Times New Roman" panose="02020603050405020304" pitchFamily="18" charset="0"/>
              </a:rPr>
              <a:t>or </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HuffPost Black Voices</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articles</a:t>
            </a:r>
          </a:p>
        </p:txBody>
      </p:sp>
    </p:spTree>
    <p:extLst>
      <p:ext uri="{BB962C8B-B14F-4D97-AF65-F5344CB8AC3E}">
        <p14:creationId xmlns:p14="http://schemas.microsoft.com/office/powerpoint/2010/main" val="40009725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AD#789</a:t>
            </a:r>
          </a:p>
        </p:txBody>
      </p:sp>
      <p:pic>
        <p:nvPicPr>
          <p:cNvPr id="5" name="Content Placeholder 4">
            <a:extLst>
              <a:ext uri="{FF2B5EF4-FFF2-40B4-BE49-F238E27FC236}">
                <a16:creationId xmlns:a16="http://schemas.microsoft.com/office/drawing/2014/main" id="{FE8F4125-7E0C-4374-84EB-C68B61822D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97220"/>
            <a:ext cx="10632252" cy="4434904"/>
          </a:xfrm>
        </p:spPr>
      </p:pic>
    </p:spTree>
    <p:extLst>
      <p:ext uri="{BB962C8B-B14F-4D97-AF65-F5344CB8AC3E}">
        <p14:creationId xmlns:p14="http://schemas.microsoft.com/office/powerpoint/2010/main" val="15119527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FD07C-71CE-486B-9DA4-D90EDF66A6AB}"/>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a:t>
            </a:r>
          </a:p>
        </p:txBody>
      </p:sp>
      <p:sp>
        <p:nvSpPr>
          <p:cNvPr id="3" name="Content Placeholder 2">
            <a:extLst>
              <a:ext uri="{FF2B5EF4-FFF2-40B4-BE49-F238E27FC236}">
                <a16:creationId xmlns:a16="http://schemas.microsoft.com/office/drawing/2014/main" id="{D992E3EB-CCFE-4A84-B899-3B739EE2D747}"/>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Check account creation time and date, check post rate per day</a:t>
            </a:r>
          </a:p>
          <a:p>
            <a:r>
              <a:rPr lang="en-US" dirty="0">
                <a:latin typeface="Times New Roman" panose="02020603050405020304" pitchFamily="18" charset="0"/>
                <a:cs typeface="Times New Roman" panose="02020603050405020304" pitchFamily="18" charset="0"/>
              </a:rPr>
              <a:t>Examine promoted posts and ads policies of platforms, research</a:t>
            </a:r>
          </a:p>
          <a:p>
            <a:r>
              <a:rPr lang="en-US" dirty="0">
                <a:latin typeface="Times New Roman" panose="02020603050405020304" pitchFamily="18" charset="0"/>
                <a:cs typeface="Times New Roman" panose="02020603050405020304" pitchFamily="18" charset="0"/>
              </a:rPr>
              <a:t>Examine how often content is shared(e.g., changes in the captions and other)</a:t>
            </a:r>
          </a:p>
        </p:txBody>
      </p:sp>
    </p:spTree>
    <p:extLst>
      <p:ext uri="{BB962C8B-B14F-4D97-AF65-F5344CB8AC3E}">
        <p14:creationId xmlns:p14="http://schemas.microsoft.com/office/powerpoint/2010/main" val="5649289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8B22F-D54E-4DE4-80A6-5122A8061BF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Take away</a:t>
            </a:r>
          </a:p>
        </p:txBody>
      </p:sp>
      <p:sp>
        <p:nvSpPr>
          <p:cNvPr id="3" name="Content Placeholder 2">
            <a:extLst>
              <a:ext uri="{FF2B5EF4-FFF2-40B4-BE49-F238E27FC236}">
                <a16:creationId xmlns:a16="http://schemas.microsoft.com/office/drawing/2014/main" id="{4BDF5E94-C557-4113-B406-269FBBD725D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With growing number of ways to detect, remove and prevent disinformation posts that manipulate, new methods of data craft as well grow in number</a:t>
            </a:r>
          </a:p>
          <a:p>
            <a:r>
              <a:rPr lang="en-US" dirty="0">
                <a:latin typeface="Times New Roman" panose="02020603050405020304" pitchFamily="18" charset="0"/>
                <a:cs typeface="Times New Roman" panose="02020603050405020304" pitchFamily="18" charset="0"/>
              </a:rPr>
              <a:t>The core of all this is the metadata</a:t>
            </a:r>
          </a:p>
          <a:p>
            <a:r>
              <a:rPr lang="en-US" dirty="0">
                <a:latin typeface="Times New Roman" panose="02020603050405020304" pitchFamily="18" charset="0"/>
                <a:cs typeface="Times New Roman" panose="02020603050405020304" pitchFamily="18" charset="0"/>
              </a:rPr>
              <a:t>Read the metadata to validate or dispute social media to understand the data craft</a:t>
            </a:r>
          </a:p>
          <a:p>
            <a:r>
              <a:rPr lang="en-US" dirty="0">
                <a:latin typeface="Times New Roman" panose="02020603050405020304" pitchFamily="18" charset="0"/>
                <a:cs typeface="Times New Roman" panose="02020603050405020304" pitchFamily="18" charset="0"/>
              </a:rPr>
              <a:t>In each case, check for all the pointers before concluding the reason for the fake</a:t>
            </a:r>
            <a:r>
              <a:rPr lang="en-US">
                <a:latin typeface="Times New Roman" panose="02020603050405020304" pitchFamily="18" charset="0"/>
                <a:cs typeface="Times New Roman" panose="02020603050405020304" pitchFamily="18" charset="0"/>
              </a:rPr>
              <a:t>/disinformation</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8601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Problem being faced</a:t>
            </a:r>
          </a:p>
        </p:txBody>
      </p:sp>
      <p:sp>
        <p:nvSpPr>
          <p:cNvPr id="3" name="Content Placeholder 2"/>
          <p:cNvSpPr>
            <a:spLocks noGrp="1"/>
          </p:cNvSpPr>
          <p:nvPr>
            <p:ph idx="1"/>
          </p:nvPr>
        </p:nvSpPr>
        <p:spPr/>
        <p:txBody>
          <a:bodyPr>
            <a:normAutofit/>
          </a:bodyPr>
          <a:lstStyle/>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r>
              <a:rPr lang="en-US" sz="3600" dirty="0">
                <a:latin typeface="Times New Roman" panose="02020603050405020304" pitchFamily="18" charset="0"/>
                <a:cs typeface="Times New Roman" panose="02020603050405020304" pitchFamily="18" charset="0"/>
              </a:rPr>
              <a:t>Discerning if a user is real and his activities  are authentic from fake/spammy/malicious manipulations</a:t>
            </a:r>
          </a:p>
          <a:p>
            <a:pPr algn="ct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3072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Differentiating Content and Metadata</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53100" y="1825625"/>
            <a:ext cx="8885799" cy="4351338"/>
          </a:xfrm>
          <a:ln>
            <a:solidFill>
              <a:srgbClr val="FF0000"/>
            </a:solidFill>
          </a:ln>
        </p:spPr>
      </p:pic>
      <mc:AlternateContent xmlns:mc="http://schemas.openxmlformats.org/markup-compatibility/2006" xmlns:p14="http://schemas.microsoft.com/office/powerpoint/2010/main">
        <mc:Choice Requires="p14">
          <p:contentPart p14:bwMode="auto" r:id="rId3">
            <p14:nvContentPartPr>
              <p14:cNvPr id="10" name="Ink 9"/>
              <p14:cNvContentPartPr/>
              <p14:nvPr/>
            </p14:nvContentPartPr>
            <p14:xfrm>
              <a:off x="7294451" y="2003138"/>
              <a:ext cx="447840" cy="462240"/>
            </p14:xfrm>
          </p:contentPart>
        </mc:Choice>
        <mc:Fallback xmlns="">
          <p:pic>
            <p:nvPicPr>
              <p:cNvPr id="10" name="Ink 9"/>
              <p:cNvPicPr/>
              <p:nvPr/>
            </p:nvPicPr>
            <p:blipFill>
              <a:blip r:embed="rId4"/>
              <a:stretch>
                <a:fillRect/>
              </a:stretch>
            </p:blipFill>
            <p:spPr>
              <a:xfrm>
                <a:off x="7282571" y="1991258"/>
                <a:ext cx="471600" cy="48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1" name="Ink 10"/>
              <p14:cNvContentPartPr/>
              <p14:nvPr/>
            </p14:nvContentPartPr>
            <p14:xfrm>
              <a:off x="7797371" y="2307338"/>
              <a:ext cx="790200" cy="54000"/>
            </p14:xfrm>
          </p:contentPart>
        </mc:Choice>
        <mc:Fallback xmlns="">
          <p:pic>
            <p:nvPicPr>
              <p:cNvPr id="11" name="Ink 10"/>
              <p:cNvPicPr/>
              <p:nvPr/>
            </p:nvPicPr>
            <p:blipFill>
              <a:blip r:embed="rId6"/>
              <a:stretch>
                <a:fillRect/>
              </a:stretch>
            </p:blipFill>
            <p:spPr>
              <a:xfrm>
                <a:off x="7785491" y="2295458"/>
                <a:ext cx="813960" cy="777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p14:cNvContentPartPr/>
              <p14:nvPr/>
            </p14:nvContentPartPr>
            <p14:xfrm>
              <a:off x="7838771" y="3059018"/>
              <a:ext cx="773640" cy="31680"/>
            </p14:xfrm>
          </p:contentPart>
        </mc:Choice>
        <mc:Fallback xmlns="">
          <p:pic>
            <p:nvPicPr>
              <p:cNvPr id="13" name="Ink 12"/>
              <p:cNvPicPr/>
              <p:nvPr/>
            </p:nvPicPr>
            <p:blipFill>
              <a:blip r:embed="rId8"/>
              <a:stretch>
                <a:fillRect/>
              </a:stretch>
            </p:blipFill>
            <p:spPr>
              <a:xfrm>
                <a:off x="7826891" y="3047138"/>
                <a:ext cx="797400" cy="554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6" name="Ink 25"/>
              <p14:cNvContentPartPr/>
              <p14:nvPr/>
            </p14:nvContentPartPr>
            <p14:xfrm>
              <a:off x="7197611" y="4624298"/>
              <a:ext cx="1199880" cy="838800"/>
            </p14:xfrm>
          </p:contentPart>
        </mc:Choice>
        <mc:Fallback xmlns="">
          <p:pic>
            <p:nvPicPr>
              <p:cNvPr id="26" name="Ink 25"/>
              <p:cNvPicPr/>
              <p:nvPr/>
            </p:nvPicPr>
            <p:blipFill>
              <a:blip r:embed="rId10"/>
              <a:stretch>
                <a:fillRect/>
              </a:stretch>
            </p:blipFill>
            <p:spPr>
              <a:xfrm>
                <a:off x="7185731" y="4612418"/>
                <a:ext cx="1223640" cy="862560"/>
              </a:xfrm>
              <a:prstGeom prst="rect">
                <a:avLst/>
              </a:prstGeom>
            </p:spPr>
          </p:pic>
        </mc:Fallback>
      </mc:AlternateContent>
      <p:sp>
        <p:nvSpPr>
          <p:cNvPr id="27" name="TextBox 26"/>
          <p:cNvSpPr txBox="1"/>
          <p:nvPr/>
        </p:nvSpPr>
        <p:spPr>
          <a:xfrm>
            <a:off x="1653100" y="6399106"/>
            <a:ext cx="2577950" cy="400110"/>
          </a:xfrm>
          <a:prstGeom prst="rect">
            <a:avLst/>
          </a:prstGeom>
          <a:noFill/>
        </p:spPr>
        <p:txBody>
          <a:bodyPr wrap="none" rtlCol="0">
            <a:spAutoFit/>
          </a:bodyPr>
          <a:lstStyle/>
          <a:p>
            <a:r>
              <a:rPr lang="en-US" sz="1000" dirty="0">
                <a:latin typeface="Times New Roman" panose="02020603050405020304" pitchFamily="18" charset="0"/>
                <a:cs typeface="Times New Roman" panose="02020603050405020304" pitchFamily="18" charset="0"/>
                <a:hlinkClick r:id="rId11"/>
              </a:rPr>
              <a:t>https://www.instagram.com/p/BjPcVlcH9QM/</a:t>
            </a:r>
            <a:endParaRPr lang="en-US" sz="1000" dirty="0">
              <a:latin typeface="Times New Roman" panose="02020603050405020304" pitchFamily="18" charset="0"/>
              <a:cs typeface="Times New Roman" panose="02020603050405020304" pitchFamily="18" charset="0"/>
            </a:endParaRPr>
          </a:p>
          <a:p>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2312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Content and Metadata</a:t>
            </a:r>
            <a:endParaRPr lang="en-US" dirty="0"/>
          </a:p>
        </p:txBody>
      </p:sp>
      <p:sp>
        <p:nvSpPr>
          <p:cNvPr id="3" name="Content Placeholder 2"/>
          <p:cNvSpPr>
            <a:spLocks noGrp="1"/>
          </p:cNvSpPr>
          <p:nvPr>
            <p:ph idx="1"/>
          </p:nvPr>
        </p:nvSpPr>
        <p:spPr/>
        <p:txBody>
          <a:bodyPr>
            <a:normAutofit/>
          </a:bodyPr>
          <a:lstStyle/>
          <a:p>
            <a:pPr marL="0" indent="0">
              <a:buNone/>
            </a:pPr>
            <a:r>
              <a:rPr lang="en-US" b="1" dirty="0">
                <a:latin typeface="Times New Roman" panose="02020603050405020304" pitchFamily="18" charset="0"/>
                <a:cs typeface="Times New Roman" panose="02020603050405020304" pitchFamily="18" charset="0"/>
              </a:rPr>
              <a:t>Content – </a:t>
            </a:r>
            <a:r>
              <a:rPr lang="en-US" dirty="0">
                <a:latin typeface="Times New Roman" panose="02020603050405020304" pitchFamily="18" charset="0"/>
                <a:cs typeface="Times New Roman" panose="02020603050405020304" pitchFamily="18" charset="0"/>
              </a:rPr>
              <a:t>Photo, Post</a:t>
            </a:r>
          </a:p>
          <a:p>
            <a:pPr marL="0" indent="0">
              <a:buNone/>
            </a:pPr>
            <a:r>
              <a:rPr lang="en-US" b="1" dirty="0">
                <a:latin typeface="Times New Roman" panose="02020603050405020304" pitchFamily="18" charset="0"/>
                <a:cs typeface="Times New Roman" panose="02020603050405020304" pitchFamily="18" charset="0"/>
              </a:rPr>
              <a:t>Metadata - </a:t>
            </a:r>
            <a:r>
              <a:rPr lang="en-US" dirty="0">
                <a:latin typeface="Times New Roman" panose="02020603050405020304" pitchFamily="18" charset="0"/>
                <a:cs typeface="Times New Roman" panose="02020603050405020304" pitchFamily="18" charset="0"/>
              </a:rPr>
              <a:t>Account Image, Account Name, Number of Likes, Tag, Date of Post</a:t>
            </a:r>
          </a:p>
          <a:p>
            <a:pPr marL="0" indent="0">
              <a:buNone/>
            </a:pPr>
            <a:r>
              <a:rPr lang="en-US" b="1" dirty="0">
                <a:latin typeface="Times New Roman" panose="02020603050405020304" pitchFamily="18" charset="0"/>
                <a:cs typeface="Times New Roman" panose="02020603050405020304" pitchFamily="18" charset="0"/>
              </a:rPr>
              <a:t>Additional Metadata from the API</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location_id </a:t>
            </a:r>
          </a:p>
          <a:p>
            <a:r>
              <a:rPr lang="en-US" dirty="0">
                <a:latin typeface="Times New Roman" panose="02020603050405020304" pitchFamily="18" charset="0"/>
                <a:cs typeface="Times New Roman" panose="02020603050405020304" pitchFamily="18" charset="0"/>
              </a:rPr>
              <a:t>profile_views</a:t>
            </a:r>
          </a:p>
          <a:p>
            <a:r>
              <a:rPr lang="en-US" dirty="0">
                <a:latin typeface="Times New Roman" panose="02020603050405020304" pitchFamily="18" charset="0"/>
                <a:cs typeface="Times New Roman" panose="02020603050405020304" pitchFamily="18" charset="0"/>
              </a:rPr>
              <a:t>created_time</a:t>
            </a:r>
          </a:p>
          <a:p>
            <a:r>
              <a:rPr lang="en-US" dirty="0">
                <a:latin typeface="Times New Roman" panose="02020603050405020304" pitchFamily="18" charset="0"/>
                <a:cs typeface="Times New Roman" panose="02020603050405020304" pitchFamily="18" charset="0"/>
              </a:rPr>
              <a:t>source</a:t>
            </a:r>
          </a:p>
        </p:txBody>
      </p:sp>
    </p:spTree>
    <p:extLst>
      <p:ext uri="{BB962C8B-B14F-4D97-AF65-F5344CB8AC3E}">
        <p14:creationId xmlns:p14="http://schemas.microsoft.com/office/powerpoint/2010/main" val="3095264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Uses of Metadata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Acts as sign posts for transmission, access, and retrieval of information</a:t>
            </a:r>
          </a:p>
          <a:p>
            <a:r>
              <a:rPr lang="en-US" dirty="0">
                <a:latin typeface="Times New Roman" panose="02020603050405020304" pitchFamily="18" charset="0"/>
                <a:cs typeface="Times New Roman" panose="02020603050405020304" pitchFamily="18" charset="0"/>
              </a:rPr>
              <a:t>Are a core part of how we experience platforms(e.g., likes, shares and more)</a:t>
            </a:r>
          </a:p>
          <a:p>
            <a:r>
              <a:rPr lang="en-US" dirty="0">
                <a:latin typeface="Times New Roman" panose="02020603050405020304" pitchFamily="18" charset="0"/>
                <a:cs typeface="Times New Roman" panose="02020603050405020304" pitchFamily="18" charset="0"/>
              </a:rPr>
              <a:t>Can be applied flexibly to find, retrieve, or even provide new paths to accessing content in platforms and across the internet</a:t>
            </a:r>
          </a:p>
          <a:p>
            <a:r>
              <a:rPr lang="en-US" dirty="0">
                <a:latin typeface="Times New Roman" panose="02020603050405020304" pitchFamily="18" charset="0"/>
                <a:cs typeface="Times New Roman" panose="02020603050405020304" pitchFamily="18" charset="0"/>
              </a:rPr>
              <a:t>Gives a new perspective to look at as new ways are required</a:t>
            </a:r>
          </a:p>
          <a:p>
            <a:r>
              <a:rPr lang="en-US" dirty="0">
                <a:latin typeface="Times New Roman" panose="02020603050405020304" pitchFamily="18" charset="0"/>
                <a:cs typeface="Times New Roman" panose="02020603050405020304" pitchFamily="18" charset="0"/>
              </a:rPr>
              <a:t>With ease you can check social media accounts with the most followers, games with maximum downloads and others </a:t>
            </a:r>
          </a:p>
        </p:txBody>
      </p:sp>
    </p:spTree>
    <p:extLst>
      <p:ext uri="{BB962C8B-B14F-4D97-AF65-F5344CB8AC3E}">
        <p14:creationId xmlns:p14="http://schemas.microsoft.com/office/powerpoint/2010/main" val="1422291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The Need to read metadata</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Validating or disputing social media data through metadata helps us understand media manipulators craftiness</a:t>
            </a:r>
          </a:p>
          <a:p>
            <a:r>
              <a:rPr lang="en-US" dirty="0">
                <a:latin typeface="Times New Roman" panose="02020603050405020304" pitchFamily="18" charset="0"/>
                <a:cs typeface="Times New Roman" panose="02020603050405020304" pitchFamily="18" charset="0"/>
              </a:rPr>
              <a:t>Understanding this would help the platforms do better in their efforts at challenging falsified content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20891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One Person’s Metadata Are Another Person’s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There are many definitions for metadata</a:t>
            </a:r>
          </a:p>
          <a:p>
            <a:r>
              <a:rPr lang="en-US" dirty="0">
                <a:latin typeface="Times New Roman" panose="02020603050405020304" pitchFamily="18" charset="0"/>
                <a:cs typeface="Times New Roman" panose="02020603050405020304" pitchFamily="18" charset="0"/>
              </a:rPr>
              <a:t>A working definition of metadata is the names that represent aggregated data</a:t>
            </a:r>
          </a:p>
          <a:p>
            <a:r>
              <a:rPr lang="en-US" dirty="0">
                <a:latin typeface="Times New Roman" panose="02020603050405020304" pitchFamily="18" charset="0"/>
                <a:cs typeface="Times New Roman" panose="02020603050405020304" pitchFamily="18" charset="0"/>
              </a:rPr>
              <a:t>Few distinctions of metadata from data are done by contexts of creation, collection, and use but its definition by context should not be unquestionable because collections of data may change over time</a:t>
            </a:r>
          </a:p>
          <a:p>
            <a:r>
              <a:rPr lang="en-US" dirty="0">
                <a:latin typeface="Times New Roman" panose="02020603050405020304" pitchFamily="18" charset="0"/>
                <a:cs typeface="Times New Roman" panose="02020603050405020304" pitchFamily="18" charset="0"/>
              </a:rPr>
              <a:t>The designation of metadata changes in question to the user and his purpose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133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 Aleksandr Kogan’s “This Is Your Digital Life” App</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Cambridge Analytica breach </a:t>
            </a:r>
          </a:p>
          <a:p>
            <a:r>
              <a:rPr lang="en-US" dirty="0">
                <a:latin typeface="Times New Roman" panose="02020603050405020304" pitchFamily="18" charset="0"/>
                <a:cs typeface="Times New Roman" panose="02020603050405020304" pitchFamily="18" charset="0"/>
              </a:rPr>
              <a:t>Collected user profile data from Facebook</a:t>
            </a:r>
          </a:p>
          <a:p>
            <a:r>
              <a:rPr lang="en-US" dirty="0">
                <a:latin typeface="Times New Roman" panose="02020603050405020304" pitchFamily="18" charset="0"/>
                <a:cs typeface="Times New Roman" panose="02020603050405020304" pitchFamily="18" charset="0"/>
              </a:rPr>
              <a:t>Also collected data about friends (as part of metadata as per then facebook norms)</a:t>
            </a:r>
          </a:p>
          <a:p>
            <a:r>
              <a:rPr lang="en-US" dirty="0">
                <a:latin typeface="Times New Roman" panose="02020603050405020304" pitchFamily="18" charset="0"/>
                <a:cs typeface="Times New Roman" panose="02020603050405020304" pitchFamily="18" charset="0"/>
              </a:rPr>
              <a:t>Collected data on millions of users without their interaction</a:t>
            </a:r>
          </a:p>
          <a:p>
            <a:r>
              <a:rPr lang="en-US" dirty="0">
                <a:latin typeface="Times New Roman" panose="02020603050405020304" pitchFamily="18" charset="0"/>
                <a:cs typeface="Times New Roman" panose="02020603050405020304" pitchFamily="18" charset="0"/>
              </a:rPr>
              <a:t>Stopped collecting data in 2014 (after an update by Facebook)</a:t>
            </a:r>
          </a:p>
          <a:p>
            <a:r>
              <a:rPr lang="en-US" dirty="0">
                <a:latin typeface="Times New Roman" panose="02020603050405020304" pitchFamily="18" charset="0"/>
                <a:cs typeface="Times New Roman" panose="02020603050405020304" pitchFamily="18" charset="0"/>
              </a:rPr>
              <a:t>Reason – borderline differentiation between data and metadata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28808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928</TotalTime>
  <Words>1151</Words>
  <Application>Microsoft Office PowerPoint</Application>
  <PresentationFormat>Widescreen</PresentationFormat>
  <Paragraphs>118</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Times New Roman</vt:lpstr>
      <vt:lpstr>Office Theme</vt:lpstr>
      <vt:lpstr>Acker, A.  Data Craft: The Manipulation of Social Media Metadata.</vt:lpstr>
      <vt:lpstr>Manipulation of Data</vt:lpstr>
      <vt:lpstr>Problem being faced</vt:lpstr>
      <vt:lpstr>Differentiating Content and Metadata</vt:lpstr>
      <vt:lpstr>Content and Metadata</vt:lpstr>
      <vt:lpstr>Uses of Metadata</vt:lpstr>
      <vt:lpstr>The Need to read metadata</vt:lpstr>
      <vt:lpstr>One Person’s Metadata Are Another Person’s Data</vt:lpstr>
      <vt:lpstr> Aleksandr Kogan’s “This Is Your Digital Life” App</vt:lpstr>
      <vt:lpstr>Data Craft</vt:lpstr>
      <vt:lpstr>Reading Metadata</vt:lpstr>
      <vt:lpstr>Babin on Instagram: Mimicking Legitimacy</vt:lpstr>
      <vt:lpstr>Reason behind this?</vt:lpstr>
      <vt:lpstr>Why did automated moderation fail to detect this fake account? </vt:lpstr>
      <vt:lpstr>Pointers – Is the account legitimate? </vt:lpstr>
      <vt:lpstr>Creating Imposter Accounts: Claiming Deleted Screen Names</vt:lpstr>
      <vt:lpstr>Littman’s Experiment</vt:lpstr>
      <vt:lpstr>Pointers – Real or an imposter?</vt:lpstr>
      <vt:lpstr>Facebook Internet Research Agency Ads</vt:lpstr>
      <vt:lpstr>Williams&amp;Kalvin account</vt:lpstr>
      <vt:lpstr>AD#789</vt:lpstr>
      <vt:lpstr>AD#789</vt:lpstr>
      <vt:lpstr>Pointers</vt:lpstr>
      <vt:lpstr>Take away</vt:lpstr>
    </vt:vector>
  </TitlesOfParts>
  <Company>Old Dominion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Manipulation of  Social Media Metadata</dc:title>
  <dc:creator>naga pabbisetty</dc:creator>
  <cp:lastModifiedBy>Administrator</cp:lastModifiedBy>
  <cp:revision>57</cp:revision>
  <dcterms:created xsi:type="dcterms:W3CDTF">2019-04-17T02:37:35Z</dcterms:created>
  <dcterms:modified xsi:type="dcterms:W3CDTF">2019-04-17T18:24:03Z</dcterms:modified>
</cp:coreProperties>
</file>

<file path=docProps/thumbnail.jpeg>
</file>